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6" r:id="rId4"/>
    <p:sldId id="259" r:id="rId5"/>
    <p:sldId id="272" r:id="rId6"/>
    <p:sldId id="273" r:id="rId7"/>
    <p:sldId id="274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68" r:id="rId16"/>
    <p:sldId id="266" r:id="rId17"/>
    <p:sldId id="269" r:id="rId18"/>
    <p:sldId id="270" r:id="rId19"/>
    <p:sldId id="271" r:id="rId20"/>
    <p:sldId id="275" r:id="rId21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6FC71-00D4-42CC-B5A1-58BADA17E316}" type="datetimeFigureOut">
              <a:rPr lang="bg-BG" smtClean="0"/>
              <a:t>6.3.2021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1A99-73E1-4216-8B69-2377A99FA72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18156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6FC71-00D4-42CC-B5A1-58BADA17E316}" type="datetimeFigureOut">
              <a:rPr lang="bg-BG" smtClean="0"/>
              <a:t>6.3.2021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1A99-73E1-4216-8B69-2377A99FA72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30812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6FC71-00D4-42CC-B5A1-58BADA17E316}" type="datetimeFigureOut">
              <a:rPr lang="bg-BG" smtClean="0"/>
              <a:t>6.3.2021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1A99-73E1-4216-8B69-2377A99FA72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14274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6FC71-00D4-42CC-B5A1-58BADA17E316}" type="datetimeFigureOut">
              <a:rPr lang="bg-BG" smtClean="0"/>
              <a:t>6.3.2021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1A99-73E1-4216-8B69-2377A99FA72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82147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6FC71-00D4-42CC-B5A1-58BADA17E316}" type="datetimeFigureOut">
              <a:rPr lang="bg-BG" smtClean="0"/>
              <a:t>6.3.2021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1A99-73E1-4216-8B69-2377A99FA72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53806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6FC71-00D4-42CC-B5A1-58BADA17E316}" type="datetimeFigureOut">
              <a:rPr lang="bg-BG" smtClean="0"/>
              <a:t>6.3.2021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1A99-73E1-4216-8B69-2377A99FA72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90387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6FC71-00D4-42CC-B5A1-58BADA17E316}" type="datetimeFigureOut">
              <a:rPr lang="bg-BG" smtClean="0"/>
              <a:t>6.3.2021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1A99-73E1-4216-8B69-2377A99FA72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55888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6FC71-00D4-42CC-B5A1-58BADA17E316}" type="datetimeFigureOut">
              <a:rPr lang="bg-BG" smtClean="0"/>
              <a:t>6.3.2021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1A99-73E1-4216-8B69-2377A99FA72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58944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6FC71-00D4-42CC-B5A1-58BADA17E316}" type="datetimeFigureOut">
              <a:rPr lang="bg-BG" smtClean="0"/>
              <a:t>6.3.2021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1A99-73E1-4216-8B69-2377A99FA72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02068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6FC71-00D4-42CC-B5A1-58BADA17E316}" type="datetimeFigureOut">
              <a:rPr lang="bg-BG" smtClean="0"/>
              <a:t>6.3.2021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1A99-73E1-4216-8B69-2377A99FA72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69324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6FC71-00D4-42CC-B5A1-58BADA17E316}" type="datetimeFigureOut">
              <a:rPr lang="bg-BG" smtClean="0"/>
              <a:t>6.3.2021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1A99-73E1-4216-8B69-2377A99FA72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84434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6FC71-00D4-42CC-B5A1-58BADA17E316}" type="datetimeFigureOut">
              <a:rPr lang="bg-BG" smtClean="0"/>
              <a:t>6.3.2021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11A99-73E1-4216-8B69-2377A99FA72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85413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385066"/>
            <a:ext cx="8192729" cy="1317643"/>
          </a:xfrm>
        </p:spPr>
        <p:txBody>
          <a:bodyPr>
            <a:normAutofit/>
          </a:bodyPr>
          <a:lstStyle/>
          <a:p>
            <a:pPr algn="l"/>
            <a:r>
              <a:rPr lang="bg-BG" sz="5700" b="1">
                <a:ln w="22225">
                  <a:solidFill>
                    <a:schemeClr val="accent2"/>
                  </a:solidFill>
                  <a:prstDash val="solid"/>
                </a:ln>
              </a:rPr>
              <a:t>Велики Преслав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3" r="29146" b="-1"/>
          <a:stretch/>
        </p:blipFill>
        <p:spPr>
          <a:xfrm>
            <a:off x="20" y="10"/>
            <a:ext cx="3044932" cy="4242806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0" r="25566" b="2"/>
          <a:stretch/>
        </p:blipFill>
        <p:spPr>
          <a:xfrm>
            <a:off x="3067861" y="-1"/>
            <a:ext cx="3047189" cy="42428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" r="1283"/>
          <a:stretch/>
        </p:blipFill>
        <p:spPr>
          <a:xfrm>
            <a:off x="6099048" y="10"/>
            <a:ext cx="3044952" cy="424280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" y="4242136"/>
            <a:ext cx="9144001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27B73E-D784-4780-AA33-DCDFE7DA1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7189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378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9866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5005"/>
          <a:stretch/>
        </p:blipFill>
        <p:spPr>
          <a:xfrm>
            <a:off x="240030" y="320040"/>
            <a:ext cx="8661654" cy="430346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4782312"/>
            <a:ext cx="8661654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5009083"/>
            <a:ext cx="2167128" cy="1345997"/>
          </a:xfrm>
        </p:spPr>
        <p:txBody>
          <a:bodyPr anchor="ctr">
            <a:normAutofit/>
          </a:bodyPr>
          <a:lstStyle/>
          <a:p>
            <a:r>
              <a:rPr lang="bg-BG" sz="2300">
                <a:solidFill>
                  <a:schemeClr val="bg1"/>
                </a:solidFill>
              </a:rPr>
              <a:t>Макет на двореца в Преслав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044952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65013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3321" y="3165298"/>
            <a:ext cx="4355594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742858" y="2085760"/>
            <a:ext cx="6857572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030" y="2767106"/>
            <a:ext cx="2160621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„За буквите“  Черноризец Храбър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120" y="467208"/>
            <a:ext cx="3350713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497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„Азбучна молитва“  К</a:t>
            </a:r>
            <a:r>
              <a:rPr lang="bg-BG" sz="3500">
                <a:solidFill>
                  <a:srgbClr val="FFFFFF"/>
                </a:solidFill>
              </a:rPr>
              <a:t>онстантин</a:t>
            </a:r>
            <a:r>
              <a:rPr lang="en-US" sz="3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Преславски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E784D4A8-1875-4087-8F12-1C98C2CFF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6295" y="649480"/>
            <a:ext cx="2268977" cy="5546047"/>
          </a:xfrm>
        </p:spPr>
        <p:txBody>
          <a:bodyPr anchor="ctr">
            <a:normAutofit/>
          </a:bodyPr>
          <a:lstStyle/>
          <a:p>
            <a:endParaRPr lang="en-US" sz="170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6" r="25114" b="2"/>
          <a:stretch/>
        </p:blipFill>
        <p:spPr>
          <a:xfrm>
            <a:off x="6082126" y="10"/>
            <a:ext cx="306187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370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05494DE-B078-4D87-BB01-C8432061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0576B0-CD8C-4661-95C8-A9F2CE7CD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3543216" cy="6861324"/>
          </a:xfrm>
          <a:prstGeom prst="rect">
            <a:avLst/>
          </a:prstGeom>
          <a:solidFill>
            <a:srgbClr val="000000">
              <a:alpha val="8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FF60E2B-3919-423C-B1FF-56CDE668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3928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1122363"/>
            <a:ext cx="2481097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9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„Шестоднев“ Йоан Екзарх</a:t>
            </a:r>
            <a:endParaRPr lang="en-US" sz="29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228" y="643467"/>
            <a:ext cx="400475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444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8950" y="0"/>
            <a:ext cx="6118093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25902" y="1839884"/>
            <a:ext cx="6118095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190134" y="832294"/>
            <a:ext cx="6857999" cy="5192552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6309"/>
          <a:stretch/>
        </p:blipFill>
        <p:spPr>
          <a:xfrm>
            <a:off x="342900" y="457200"/>
            <a:ext cx="84582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223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230313"/>
            <a:ext cx="3214688" cy="4394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225" y="1230313"/>
            <a:ext cx="3230563" cy="4394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683" y="2237163"/>
            <a:ext cx="2383674" cy="2383674"/>
          </a:xfrm>
          <a:prstGeom prst="ellipse">
            <a:avLst/>
          </a:prstGeom>
          <a:solidFill>
            <a:srgbClr val="7B7B7B"/>
          </a:solidFill>
          <a:ln w="174625" cmpd="thinThick">
            <a:solidFill>
              <a:srgbClr val="7B7B7B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bg-BG" sz="1950">
                <a:solidFill>
                  <a:srgbClr val="FFFFFF"/>
                </a:solidFill>
              </a:rPr>
              <a:t>Текстове на глаголица и кирилица</a:t>
            </a:r>
          </a:p>
        </p:txBody>
      </p:sp>
    </p:spTree>
    <p:extLst>
      <p:ext uri="{BB962C8B-B14F-4D97-AF65-F5344CB8AC3E}">
        <p14:creationId xmlns:p14="http://schemas.microsoft.com/office/powerpoint/2010/main" val="1486237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763" y="320040"/>
            <a:ext cx="5348187" cy="430529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A3CD3A3-D3C1-4567-BEC0-3A50E9A3A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4782312"/>
            <a:ext cx="8661654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5010912"/>
            <a:ext cx="2167128" cy="1344168"/>
          </a:xfrm>
        </p:spPr>
        <p:txBody>
          <a:bodyPr anchor="ctr">
            <a:normAutofit/>
          </a:bodyPr>
          <a:lstStyle/>
          <a:p>
            <a:r>
              <a:rPr lang="bg-BG" sz="2300">
                <a:solidFill>
                  <a:schemeClr val="bg1"/>
                </a:solidFill>
              </a:rPr>
              <a:t>Кирилица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56D13EF-D431-4D0F-BFFC-1B5A686FF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044952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E4BE505-6B9A-43BE-8AA3-1C2E43FA7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4982" y="5010912"/>
            <a:ext cx="5232654" cy="1344168"/>
          </a:xfrm>
        </p:spPr>
        <p:txBody>
          <a:bodyPr anchor="ctr">
            <a:normAutofit/>
          </a:bodyPr>
          <a:lstStyle/>
          <a:p>
            <a:endParaRPr lang="en-US" sz="15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2884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6" r="-1" b="14940"/>
          <a:stretch/>
        </p:blipFill>
        <p:spPr>
          <a:xfrm>
            <a:off x="240030" y="320040"/>
            <a:ext cx="8661654" cy="430346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4782312"/>
            <a:ext cx="8661654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5009083"/>
            <a:ext cx="2167128" cy="1345997"/>
          </a:xfrm>
        </p:spPr>
        <p:txBody>
          <a:bodyPr anchor="ctr">
            <a:normAutofit/>
          </a:bodyPr>
          <a:lstStyle/>
          <a:p>
            <a:r>
              <a:rPr lang="bg-BG" sz="2300">
                <a:solidFill>
                  <a:schemeClr val="bg1"/>
                </a:solidFill>
              </a:rPr>
              <a:t>Преславското златно съкровище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044952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27BD40-D798-48B4-BF28-AF0DC1550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4982" y="5009083"/>
            <a:ext cx="5232654" cy="1345997"/>
          </a:xfrm>
        </p:spPr>
        <p:txBody>
          <a:bodyPr anchor="ctr">
            <a:normAutofit/>
          </a:bodyPr>
          <a:lstStyle/>
          <a:p>
            <a:endParaRPr lang="en-US" sz="15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8019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 поле 2"/>
          <p:cNvSpPr txBox="1"/>
          <p:nvPr/>
        </p:nvSpPr>
        <p:spPr>
          <a:xfrm>
            <a:off x="536067" y="321211"/>
            <a:ext cx="8071866" cy="12070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Преславското златно съкровище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8" r="12726" b="-3"/>
          <a:stretch/>
        </p:blipFill>
        <p:spPr>
          <a:xfrm>
            <a:off x="457200" y="2423680"/>
            <a:ext cx="3909060" cy="385694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6375111-306C-49EA-9DD1-79A2ED78F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2000" y="3354776"/>
            <a:ext cx="0" cy="21209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9"/>
          <a:stretch/>
        </p:blipFill>
        <p:spPr>
          <a:xfrm>
            <a:off x="4777740" y="2423040"/>
            <a:ext cx="3909060" cy="385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3756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 поле 2"/>
          <p:cNvSpPr txBox="1"/>
          <p:nvPr/>
        </p:nvSpPr>
        <p:spPr>
          <a:xfrm>
            <a:off x="536067" y="321211"/>
            <a:ext cx="8071866" cy="12070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Преславското златно съкровище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96" r="-3" b="4049"/>
          <a:stretch/>
        </p:blipFill>
        <p:spPr>
          <a:xfrm>
            <a:off x="457200" y="2423680"/>
            <a:ext cx="3909060" cy="385694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6375111-306C-49EA-9DD1-79A2ED78F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2000" y="3354776"/>
            <a:ext cx="0" cy="21209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" r="31200" b="2"/>
          <a:stretch/>
        </p:blipFill>
        <p:spPr>
          <a:xfrm rot="5400000">
            <a:off x="4803486" y="2397294"/>
            <a:ext cx="3857568" cy="390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8691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80" r="-1" b="10474"/>
          <a:stretch/>
        </p:blipFill>
        <p:spPr>
          <a:xfrm>
            <a:off x="240030" y="320040"/>
            <a:ext cx="8661654" cy="430346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4782312"/>
            <a:ext cx="8661654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5009083"/>
            <a:ext cx="2167128" cy="1345997"/>
          </a:xfrm>
        </p:spPr>
        <p:txBody>
          <a:bodyPr anchor="ctr">
            <a:normAutofit/>
          </a:bodyPr>
          <a:lstStyle/>
          <a:p>
            <a:r>
              <a:rPr lang="bg-BG" sz="2300" dirty="0">
                <a:solidFill>
                  <a:schemeClr val="bg1"/>
                </a:solidFill>
              </a:rPr>
              <a:t>Вход на крепостната стена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044952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4287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97661" y="280374"/>
            <a:ext cx="8579095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09763" y="433545"/>
            <a:ext cx="8354890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300">
                <a:solidFill>
                  <a:srgbClr val="FFFFFF"/>
                </a:solidFill>
              </a:rPr>
              <a:t>Преславското златно съкровище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72558" y="1522292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75" y="3068477"/>
            <a:ext cx="4091938" cy="271431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8720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804" y="3187825"/>
            <a:ext cx="4091938" cy="247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993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Контейнер за съдържание 3"/>
          <p:cNvPicPr>
            <a:picLocks noChangeAspect="1"/>
          </p:cNvPicPr>
          <p:nvPr/>
        </p:nvPicPr>
        <p:blipFill rotWithShape="1">
          <a:blip r:embed="rId2"/>
          <a:srcRect t="5846" r="-1" b="18589"/>
          <a:stretch/>
        </p:blipFill>
        <p:spPr>
          <a:xfrm>
            <a:off x="240030" y="320040"/>
            <a:ext cx="8661654" cy="430346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4782312"/>
            <a:ext cx="8661654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044952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8CE190-D7EB-4EA8-A48D-C48744634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4982" y="5009083"/>
            <a:ext cx="5232654" cy="134599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1500" dirty="0">
                <a:solidFill>
                  <a:schemeClr val="bg1"/>
                </a:solidFill>
              </a:rPr>
              <a:t>Св. </a:t>
            </a:r>
            <a:r>
              <a:rPr lang="ru-RU" sz="1500" dirty="0" err="1">
                <a:solidFill>
                  <a:schemeClr val="bg1"/>
                </a:solidFill>
              </a:rPr>
              <a:t>Седмочисленици</a:t>
            </a:r>
            <a:r>
              <a:rPr lang="ru-RU" sz="1500" dirty="0">
                <a:solidFill>
                  <a:schemeClr val="bg1"/>
                </a:solidFill>
              </a:rPr>
              <a:t> – с. </a:t>
            </a:r>
            <a:r>
              <a:rPr lang="ru-RU" sz="1500" dirty="0" err="1">
                <a:solidFill>
                  <a:schemeClr val="bg1"/>
                </a:solidFill>
              </a:rPr>
              <a:t>Арденица</a:t>
            </a:r>
            <a:r>
              <a:rPr lang="ru-RU" sz="1500" dirty="0">
                <a:solidFill>
                  <a:schemeClr val="bg1"/>
                </a:solidFill>
              </a:rPr>
              <a:t>, Албания</a:t>
            </a:r>
            <a:endParaRPr lang="en-US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983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032B1E8-BC40-4380-97A6-14C0320AE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BEABD9-E1ED-49C7-8734-5494C88E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4782312"/>
            <a:ext cx="8661654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3050" y="1397942"/>
            <a:ext cx="3973936" cy="2026707"/>
          </a:xfrm>
          <a:prstGeom prst="rect">
            <a:avLst/>
          </a:prstGeo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937" y="424328"/>
            <a:ext cx="3390087" cy="397393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7341211-05E5-4FDD-98B1-F551CD0EA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044952" y="5239512"/>
            <a:ext cx="0" cy="914400"/>
          </a:xfrm>
          <a:prstGeom prst="line">
            <a:avLst/>
          </a:prstGeom>
          <a:ln w="1905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31D6AE1-ADA1-4D6D-B1A2-DB135BFAE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4982" y="5010912"/>
            <a:ext cx="5232654" cy="134416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bg-BG" sz="1500" dirty="0">
                <a:solidFill>
                  <a:schemeClr val="bg1"/>
                </a:solidFill>
              </a:rPr>
              <a:t>Макет на Златната църква</a:t>
            </a:r>
            <a:endParaRPr lang="en-US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807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99D2C73-08B0-4F6B-A8E9-4651E6BDB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8DB88C-7EF2-487C-85D1-848F61F13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8" r="16211" b="-1"/>
          <a:stretch/>
        </p:blipFill>
        <p:spPr>
          <a:xfrm>
            <a:off x="482600" y="643467"/>
            <a:ext cx="4029074" cy="5571066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47" r="10711" b="-1"/>
          <a:stretch/>
        </p:blipFill>
        <p:spPr>
          <a:xfrm>
            <a:off x="4632324" y="643467"/>
            <a:ext cx="402907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59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99D2C73-08B0-4F6B-A8E9-4651E6BDB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8DB88C-7EF2-487C-85D1-848F61F13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6" r="24783" b="-1"/>
          <a:stretch/>
        </p:blipFill>
        <p:spPr>
          <a:xfrm>
            <a:off x="482600" y="643467"/>
            <a:ext cx="4029074" cy="55710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4" r="20764" b="-1"/>
          <a:stretch/>
        </p:blipFill>
        <p:spPr>
          <a:xfrm>
            <a:off x="4632324" y="643467"/>
            <a:ext cx="402907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133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99D2C73-08B0-4F6B-A8E9-4651E6BDB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8DB88C-7EF2-487C-85D1-848F61F13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1" r="15197" b="-1"/>
          <a:stretch/>
        </p:blipFill>
        <p:spPr>
          <a:xfrm>
            <a:off x="482600" y="643467"/>
            <a:ext cx="4029074" cy="55710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8" r="41790" b="-1"/>
          <a:stretch/>
        </p:blipFill>
        <p:spPr>
          <a:xfrm>
            <a:off x="4632324" y="643467"/>
            <a:ext cx="402907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531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8" r="-1" b="25037"/>
          <a:stretch/>
        </p:blipFill>
        <p:spPr>
          <a:xfrm>
            <a:off x="240030" y="320040"/>
            <a:ext cx="8661654" cy="430346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4782312"/>
            <a:ext cx="8661654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044952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2FEA487-47A0-4CA9-A1B9-CDFC51EB6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4982" y="5009083"/>
            <a:ext cx="5232654" cy="134599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bg-BG" sz="1500" dirty="0">
                <a:solidFill>
                  <a:schemeClr val="bg1"/>
                </a:solidFill>
              </a:rPr>
              <a:t>Музей „Велики Преслав“</a:t>
            </a:r>
            <a:endParaRPr lang="en-US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398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032B1E8-BC40-4380-97A6-14C0320AE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BEABD9-E1ED-49C7-8734-5494C88E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4782312"/>
            <a:ext cx="8661654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Текстово поле 1"/>
          <p:cNvSpPr txBox="1"/>
          <p:nvPr/>
        </p:nvSpPr>
        <p:spPr>
          <a:xfrm>
            <a:off x="630936" y="5010912"/>
            <a:ext cx="2167128" cy="1344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3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Преславска рисувана керамика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4" r="11785"/>
          <a:stretch/>
        </p:blipFill>
        <p:spPr>
          <a:xfrm>
            <a:off x="475488" y="429041"/>
            <a:ext cx="3909060" cy="39645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7" r="17868"/>
          <a:stretch/>
        </p:blipFill>
        <p:spPr>
          <a:xfrm>
            <a:off x="5013533" y="424328"/>
            <a:ext cx="3400895" cy="397393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7341211-05E5-4FDD-98B1-F551CD0EA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044952" y="5239512"/>
            <a:ext cx="0" cy="914400"/>
          </a:xfrm>
          <a:prstGeom prst="line">
            <a:avLst/>
          </a:prstGeom>
          <a:ln w="1905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89405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</TotalTime>
  <Words>68</Words>
  <Application>Microsoft Office PowerPoint</Application>
  <PresentationFormat>Презентация на цял екран (4:3)</PresentationFormat>
  <Paragraphs>16</Paragraphs>
  <Slides>20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Tw Cen MT</vt:lpstr>
      <vt:lpstr>Office Theme</vt:lpstr>
      <vt:lpstr>Велики Преслав</vt:lpstr>
      <vt:lpstr>Вход на крепостната стена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Макет на двореца в Преслав</vt:lpstr>
      <vt:lpstr>„За буквите“  Черноризец Храбър</vt:lpstr>
      <vt:lpstr>„Азбучна молитва“  Константин Преславски</vt:lpstr>
      <vt:lpstr>„Шестоднев“ Йоан Екзарх</vt:lpstr>
      <vt:lpstr>Презентация на PowerPoint</vt:lpstr>
      <vt:lpstr>Текстове на глаголица и кирилица</vt:lpstr>
      <vt:lpstr>Кирилица</vt:lpstr>
      <vt:lpstr>Преславското златно съкровище</vt:lpstr>
      <vt:lpstr>Презентация на PowerPoint</vt:lpstr>
      <vt:lpstr>Презентация на PowerPoint</vt:lpstr>
      <vt:lpstr>Преславското златно съкровище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Велики Преслав</dc:title>
  <dc:creator>Иван Пашалиев</dc:creator>
  <cp:lastModifiedBy>User</cp:lastModifiedBy>
  <cp:revision>12</cp:revision>
  <dcterms:created xsi:type="dcterms:W3CDTF">2014-12-14T13:00:03Z</dcterms:created>
  <dcterms:modified xsi:type="dcterms:W3CDTF">2021-03-06T17:39:38Z</dcterms:modified>
</cp:coreProperties>
</file>